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318" r:id="rId2"/>
    <p:sldId id="256" r:id="rId3"/>
    <p:sldId id="321" r:id="rId4"/>
    <p:sldId id="282" r:id="rId5"/>
    <p:sldId id="257" r:id="rId6"/>
    <p:sldId id="286" r:id="rId7"/>
    <p:sldId id="284" r:id="rId8"/>
    <p:sldId id="287" r:id="rId9"/>
    <p:sldId id="285" r:id="rId10"/>
    <p:sldId id="263" r:id="rId11"/>
    <p:sldId id="270" r:id="rId12"/>
    <p:sldId id="274" r:id="rId13"/>
    <p:sldId id="319" r:id="rId14"/>
    <p:sldId id="320" r:id="rId15"/>
    <p:sldId id="322" r:id="rId16"/>
    <p:sldId id="323" r:id="rId17"/>
    <p:sldId id="276" r:id="rId18"/>
    <p:sldId id="275" r:id="rId19"/>
    <p:sldId id="277" r:id="rId20"/>
    <p:sldId id="280" r:id="rId21"/>
    <p:sldId id="278" r:id="rId22"/>
    <p:sldId id="279" r:id="rId23"/>
    <p:sldId id="283" r:id="rId24"/>
    <p:sldId id="281" r:id="rId25"/>
    <p:sldId id="32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0965" autoAdjust="0"/>
  </p:normalViewPr>
  <p:slideViewPr>
    <p:cSldViewPr snapToGrid="0">
      <p:cViewPr varScale="1">
        <p:scale>
          <a:sx n="74" d="100"/>
          <a:sy n="74" d="100"/>
        </p:scale>
        <p:origin x="90" y="6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5CBDB-0145-476E-98BC-D6FB922D0BDC}" type="datetimeFigureOut">
              <a:rPr lang="is-IS" smtClean="0"/>
              <a:t>30.3.2017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A868B-4AD9-447B-B4E9-8959227A519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945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A868B-4AD9-447B-B4E9-8959227A5196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2435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A868B-4AD9-447B-B4E9-8959227A5196}" type="slidenum">
              <a:rPr lang="is-IS" smtClean="0"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8033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48D2D-E2EE-D045-860D-CE5DD35342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4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4256" y="231401"/>
            <a:ext cx="2315662" cy="1561535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4176"/>
            <a:ext cx="2095377" cy="13572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4256" y="231401"/>
            <a:ext cx="2315662" cy="1561535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4176"/>
            <a:ext cx="2095377" cy="13572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4256" y="231401"/>
            <a:ext cx="2315662" cy="1561535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4176"/>
            <a:ext cx="2095377" cy="13572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Kynning-Loftorka%20Borgarnesi%20Gu&#240;j&#243;n%20J&#243;nasson%2030.03.2017%20r&#233;tt.pptx" TargetMode="External"/><Relationship Id="rId13" Type="http://schemas.openxmlformats.org/officeDocument/2006/relationships/hyperlink" Target="M&#225;l&#254;ing%20fyrir%20&#222;orvald%20-%20final.pptx" TargetMode="External"/><Relationship Id="rId3" Type="http://schemas.openxmlformats.org/officeDocument/2006/relationships/hyperlink" Target="Mat%20&#225;%20hagkv&#230;mni%20vi&#240;%20&#250;thlutun%20stofnframlaga-Hrafnhildur%20Sif%20Hrafnsd&#243;ttir_290317_FIN.pptx" TargetMode="External"/><Relationship Id="rId7" Type="http://schemas.openxmlformats.org/officeDocument/2006/relationships/hyperlink" Target="&#222;&#243;rarinn%20&#198;varsson%20IKEA%20Kynning%20byggingarvetvangurinn%201.1.pptx" TargetMode="External"/><Relationship Id="rId12" Type="http://schemas.openxmlformats.org/officeDocument/2006/relationships/hyperlink" Target="Hagkv&#230;m%20&#237;b&#250;&#240;arh&#250;s%20&#250;r%20steinullareiningum%20og%20l&#237;mtr&#233;%20-%20Hj&#246;rd&#237;s%20Sigurg&#237;slad&#243;ttir,%2029.03.2017.od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Junior%20Living%20-%20Claes%20Presentation%20Island%202017-03-30%20-%20PDF.pdf" TargetMode="External"/><Relationship Id="rId11" Type="http://schemas.openxmlformats.org/officeDocument/2006/relationships/hyperlink" Target="Kynning%20-%20Modulus.pptx" TargetMode="External"/><Relationship Id="rId5" Type="http://schemas.openxmlformats.org/officeDocument/2006/relationships/hyperlink" Target="Gu&#240;mundur%20Sigfinnsson%20Byggingarkostna&#240;ur_30_3_17.pptx" TargetMode="External"/><Relationship Id="rId10" Type="http://schemas.openxmlformats.org/officeDocument/2006/relationships/hyperlink" Target="FIBRA%20KYNNING%202017_FINAL.pdf" TargetMode="External"/><Relationship Id="rId4" Type="http://schemas.openxmlformats.org/officeDocument/2006/relationships/hyperlink" Target="Almar%20Gu&#240;mundsson_&#205;b&#250;&#240;amarka&#240;ur_fundur_30.mars2017%20(2).pptx" TargetMode="External"/><Relationship Id="rId9" Type="http://schemas.openxmlformats.org/officeDocument/2006/relationships/hyperlink" Target="EcoAtlas%2030.03%20kynning.ppt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6739" y="358585"/>
            <a:ext cx="7237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400" b="1" dirty="0"/>
              <a:t>LOFTORKA BORGARNESI</a:t>
            </a:r>
          </a:p>
        </p:txBody>
      </p:sp>
    </p:spTree>
    <p:extLst>
      <p:ext uri="{BB962C8B-B14F-4D97-AF65-F5344CB8AC3E}">
        <p14:creationId xmlns:p14="http://schemas.microsoft.com/office/powerpoint/2010/main" val="706061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303" y="284176"/>
            <a:ext cx="4084240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Einingahúsið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40" y="2044632"/>
            <a:ext cx="6321941" cy="4206240"/>
          </a:xfrm>
        </p:spPr>
        <p:txBody>
          <a:bodyPr/>
          <a:lstStyle/>
          <a:p>
            <a:r>
              <a:rPr lang="is-IS" dirty="0"/>
              <a:t>Sökklar reistir á þjappaðri fyllingu</a:t>
            </a:r>
          </a:p>
          <a:p>
            <a:r>
              <a:rPr lang="is-IS" dirty="0"/>
              <a:t>Þrifalag steypt undir sökkla</a:t>
            </a:r>
          </a:p>
          <a:p>
            <a:r>
              <a:rPr lang="is-IS" dirty="0"/>
              <a:t>Veggir reistir á sökkul</a:t>
            </a:r>
          </a:p>
          <a:p>
            <a:r>
              <a:rPr lang="is-IS" dirty="0"/>
              <a:t>Botnplata steypt sem tengir saman sökkul og veggi</a:t>
            </a:r>
          </a:p>
          <a:p>
            <a:r>
              <a:rPr lang="is-IS" dirty="0" err="1"/>
              <a:t>Fíligranplötur</a:t>
            </a:r>
            <a:r>
              <a:rPr lang="is-IS" dirty="0"/>
              <a:t> reistar á veggi</a:t>
            </a:r>
          </a:p>
          <a:p>
            <a:r>
              <a:rPr lang="is-IS" dirty="0"/>
              <a:t>Ásteypulag steypir saman </a:t>
            </a:r>
            <a:r>
              <a:rPr lang="is-IS" dirty="0" err="1"/>
              <a:t>fíligranplötur</a:t>
            </a:r>
            <a:r>
              <a:rPr lang="is-IS" dirty="0"/>
              <a:t> og veggi</a:t>
            </a:r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095" y="589082"/>
            <a:ext cx="2569050" cy="611388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34619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35" y="284176"/>
            <a:ext cx="8956863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Holplötur og Kúluplötur</a:t>
            </a:r>
          </a:p>
        </p:txBody>
      </p:sp>
      <p:pic>
        <p:nvPicPr>
          <p:cNvPr id="1026" name="Picture 2" descr="http://kuluplotur.is/uploads/pics/harp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09" y="1972346"/>
            <a:ext cx="4509545" cy="3004485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857" y="4335835"/>
            <a:ext cx="3405062" cy="24043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2" descr="Image result for hollow 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32" y="2085975"/>
            <a:ext cx="4857750" cy="4057650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47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156" y="298691"/>
            <a:ext cx="7208673" cy="1508760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4890"/>
                </a:solidFill>
              </a:rPr>
              <a:t>Hagkvæmni forsteyptra einingahúsa Loftorku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Undirbúningur</a:t>
            </a:r>
          </a:p>
          <a:p>
            <a:r>
              <a:rPr lang="is-IS" dirty="0"/>
              <a:t>Framleiðsla við bestu aðstæður</a:t>
            </a:r>
          </a:p>
          <a:p>
            <a:r>
              <a:rPr lang="is-IS" dirty="0"/>
              <a:t>Mikil framvinda fyrir reisingu</a:t>
            </a:r>
          </a:p>
          <a:p>
            <a:r>
              <a:rPr lang="is-IS" dirty="0"/>
              <a:t>Stuttur byggingatími</a:t>
            </a:r>
          </a:p>
          <a:p>
            <a:r>
              <a:rPr lang="is-IS" dirty="0"/>
              <a:t>Truflun á starfsemi í lámarki á byggingastað</a:t>
            </a:r>
          </a:p>
          <a:p>
            <a:r>
              <a:rPr lang="is-IS" dirty="0"/>
              <a:t>Mikil reynsla</a:t>
            </a:r>
          </a:p>
          <a:p>
            <a:r>
              <a:rPr lang="is-IS" dirty="0"/>
              <a:t>Virkt innra eftirlit.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65" y="2451369"/>
            <a:ext cx="4734128" cy="35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02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3" y="240634"/>
            <a:ext cx="6388052" cy="150876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4890"/>
                </a:solidFill>
              </a:rPr>
              <a:t>Forsteypt</a:t>
            </a:r>
            <a:r>
              <a:rPr lang="en-US" dirty="0">
                <a:solidFill>
                  <a:srgbClr val="004890"/>
                </a:solidFill>
              </a:rPr>
              <a:t> </a:t>
            </a:r>
            <a:r>
              <a:rPr lang="en-US" dirty="0" err="1">
                <a:solidFill>
                  <a:srgbClr val="004890"/>
                </a:solidFill>
              </a:rPr>
              <a:t>einingahús</a:t>
            </a:r>
            <a:r>
              <a:rPr lang="en-US" dirty="0">
                <a:solidFill>
                  <a:srgbClr val="004890"/>
                </a:solidFill>
              </a:rPr>
              <a:t> á </a:t>
            </a:r>
            <a:r>
              <a:rPr lang="en-US" dirty="0" err="1">
                <a:solidFill>
                  <a:srgbClr val="004890"/>
                </a:solidFill>
              </a:rPr>
              <a:t>íslenskum</a:t>
            </a:r>
            <a:r>
              <a:rPr lang="en-US" dirty="0">
                <a:solidFill>
                  <a:srgbClr val="004890"/>
                </a:solidFill>
              </a:rPr>
              <a:t> </a:t>
            </a:r>
            <a:r>
              <a:rPr lang="en-US" dirty="0" err="1">
                <a:solidFill>
                  <a:srgbClr val="004890"/>
                </a:solidFill>
              </a:rPr>
              <a:t>markaði</a:t>
            </a:r>
            <a:endParaRPr lang="en-US" dirty="0">
              <a:solidFill>
                <a:srgbClr val="0048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Nánd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markaðinn</a:t>
            </a:r>
            <a:endParaRPr lang="en-US" dirty="0"/>
          </a:p>
          <a:p>
            <a:r>
              <a:rPr lang="en-US" dirty="0" err="1"/>
              <a:t>Hluti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íslenskum</a:t>
            </a:r>
            <a:r>
              <a:rPr lang="en-US" dirty="0"/>
              <a:t> </a:t>
            </a:r>
            <a:r>
              <a:rPr lang="en-US" dirty="0" err="1"/>
              <a:t>byggingariðnaði</a:t>
            </a:r>
            <a:r>
              <a:rPr lang="en-US" dirty="0"/>
              <a:t> í 40 </a:t>
            </a:r>
            <a:r>
              <a:rPr lang="en-US" dirty="0" err="1"/>
              <a:t>ár</a:t>
            </a:r>
            <a:endParaRPr lang="en-US" dirty="0"/>
          </a:p>
          <a:p>
            <a:r>
              <a:rPr lang="en-US" dirty="0" err="1"/>
              <a:t>Þekkt</a:t>
            </a:r>
            <a:r>
              <a:rPr lang="en-US" dirty="0"/>
              <a:t> </a:t>
            </a:r>
            <a:r>
              <a:rPr lang="en-US" dirty="0" err="1"/>
              <a:t>byggingaraðferð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111" y="3175588"/>
            <a:ext cx="4533089" cy="33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4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3" y="240634"/>
            <a:ext cx="6388052" cy="150876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4890"/>
                </a:solidFill>
              </a:rPr>
              <a:t>Framleiðslugeta</a:t>
            </a:r>
            <a:r>
              <a:rPr lang="en-US" dirty="0">
                <a:solidFill>
                  <a:srgbClr val="004890"/>
                </a:solidFill>
              </a:rPr>
              <a:t> </a:t>
            </a:r>
            <a:r>
              <a:rPr lang="en-US" dirty="0" err="1">
                <a:solidFill>
                  <a:srgbClr val="004890"/>
                </a:solidFill>
              </a:rPr>
              <a:t>loftorku</a:t>
            </a:r>
            <a:endParaRPr lang="en-US" dirty="0">
              <a:solidFill>
                <a:srgbClr val="0048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3227977"/>
          </a:xfrm>
        </p:spPr>
        <p:txBody>
          <a:bodyPr/>
          <a:lstStyle/>
          <a:p>
            <a:r>
              <a:rPr lang="en-US" dirty="0" err="1"/>
              <a:t>Veggeiningar</a:t>
            </a:r>
            <a:r>
              <a:rPr lang="en-US" dirty="0"/>
              <a:t> og </a:t>
            </a:r>
            <a:r>
              <a:rPr lang="en-US" dirty="0" err="1"/>
              <a:t>sökklar</a:t>
            </a:r>
            <a:r>
              <a:rPr lang="en-US" dirty="0"/>
              <a:t>	3000 m²/</a:t>
            </a:r>
            <a:r>
              <a:rPr lang="en-US" dirty="0" err="1"/>
              <a:t>mán</a:t>
            </a:r>
            <a:endParaRPr lang="en-US" dirty="0"/>
          </a:p>
          <a:p>
            <a:r>
              <a:rPr lang="en-US" dirty="0" err="1"/>
              <a:t>Loftaplötur</a:t>
            </a:r>
            <a:r>
              <a:rPr lang="en-US" dirty="0"/>
              <a:t>			4000 m²/</a:t>
            </a:r>
            <a:r>
              <a:rPr lang="en-US" dirty="0" err="1"/>
              <a:t>mán</a:t>
            </a:r>
            <a:endParaRPr lang="en-US" dirty="0"/>
          </a:p>
          <a:p>
            <a:r>
              <a:rPr lang="en-US" dirty="0" err="1"/>
              <a:t>Borðaflötur</a:t>
            </a:r>
            <a:r>
              <a:rPr lang="en-US" dirty="0"/>
              <a:t>			  800 m²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66" y="3083668"/>
            <a:ext cx="4721157" cy="3540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70" y="4024820"/>
            <a:ext cx="3466289" cy="25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2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525" y="284176"/>
            <a:ext cx="8948474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2391" y="2237738"/>
            <a:ext cx="2915703" cy="928853"/>
          </a:xfrm>
        </p:spPr>
        <p:txBody>
          <a:bodyPr>
            <a:normAutofit/>
          </a:bodyPr>
          <a:lstStyle/>
          <a:p>
            <a:r>
              <a:rPr lang="is-IS" dirty="0"/>
              <a:t>Fjölbýli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271" y="3166591"/>
            <a:ext cx="4571682" cy="3428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5" y="2137653"/>
            <a:ext cx="4750340" cy="35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5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525" y="284176"/>
            <a:ext cx="8948474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2391" y="2237738"/>
            <a:ext cx="2915703" cy="928853"/>
          </a:xfrm>
        </p:spPr>
        <p:txBody>
          <a:bodyPr>
            <a:normAutofit/>
          </a:bodyPr>
          <a:lstStyle/>
          <a:p>
            <a:r>
              <a:rPr lang="is-IS" dirty="0"/>
              <a:t>Einbýli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81" y="1898229"/>
            <a:ext cx="3806756" cy="2855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34" y="3630848"/>
            <a:ext cx="3991582" cy="2993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787" y="3484933"/>
            <a:ext cx="4069404" cy="30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7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525" y="284176"/>
            <a:ext cx="8948474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2076" y="2534194"/>
            <a:ext cx="4299810" cy="2576649"/>
          </a:xfrm>
        </p:spPr>
        <p:txBody>
          <a:bodyPr>
            <a:normAutofit/>
          </a:bodyPr>
          <a:lstStyle/>
          <a:p>
            <a:r>
              <a:rPr lang="is-IS" dirty="0"/>
              <a:t>Hótel Hamar</a:t>
            </a:r>
          </a:p>
          <a:p>
            <a:r>
              <a:rPr lang="is-IS" dirty="0"/>
              <a:t>Viðbygging með stækkun á sal ásamt fjölgun á herbergjum</a:t>
            </a:r>
          </a:p>
          <a:p>
            <a:r>
              <a:rPr lang="is-IS" dirty="0"/>
              <a:t>Loftorka aðalverktaki</a:t>
            </a:r>
          </a:p>
          <a:p>
            <a:r>
              <a:rPr lang="is-IS" dirty="0"/>
              <a:t>Verktími var 111 dagar frá undirritun samnings.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9" y="2097291"/>
            <a:ext cx="6583737" cy="427085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27365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077" y="284176"/>
            <a:ext cx="9216922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3532" y="4724955"/>
            <a:ext cx="2431378" cy="1890849"/>
          </a:xfrm>
        </p:spPr>
        <p:txBody>
          <a:bodyPr/>
          <a:lstStyle/>
          <a:p>
            <a:r>
              <a:rPr lang="is-IS" dirty="0"/>
              <a:t>Hverfisgata 103</a:t>
            </a:r>
          </a:p>
          <a:p>
            <a:r>
              <a:rPr lang="is-IS" dirty="0"/>
              <a:t>4200 m²</a:t>
            </a:r>
          </a:p>
          <a:p>
            <a:r>
              <a:rPr lang="is-IS" dirty="0"/>
              <a:t>Reisingartími 4 ½ mánuður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1" y="1652131"/>
            <a:ext cx="5144886" cy="343799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232" y="4078493"/>
            <a:ext cx="3989151" cy="265943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374" y="754378"/>
            <a:ext cx="3185158" cy="477168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68689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081" y="284176"/>
            <a:ext cx="8914918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2757" y="4104944"/>
            <a:ext cx="3739243" cy="2511334"/>
          </a:xfrm>
        </p:spPr>
        <p:txBody>
          <a:bodyPr/>
          <a:lstStyle/>
          <a:p>
            <a:r>
              <a:rPr lang="is-IS" dirty="0"/>
              <a:t>Fangelsi Hólmsheiði</a:t>
            </a:r>
          </a:p>
          <a:p>
            <a:r>
              <a:rPr lang="is-IS" dirty="0"/>
              <a:t>2000 m² samlokueiningar</a:t>
            </a:r>
          </a:p>
          <a:p>
            <a:r>
              <a:rPr lang="is-IS" dirty="0"/>
              <a:t>800 m² 45° útveggir</a:t>
            </a:r>
          </a:p>
          <a:p>
            <a:r>
              <a:rPr lang="is-IS" dirty="0"/>
              <a:t>750 m² filegran</a:t>
            </a:r>
          </a:p>
          <a:p>
            <a:r>
              <a:rPr lang="is-IS" dirty="0"/>
              <a:t>2000 m² innveggir</a:t>
            </a:r>
          </a:p>
          <a:p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8" y="1656133"/>
            <a:ext cx="5514286" cy="23047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14" y="1323085"/>
            <a:ext cx="3699676" cy="26378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2762"/>
            <a:ext cx="3402475" cy="252390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28" y="3425802"/>
            <a:ext cx="4828571" cy="31904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3632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s-IS" sz="6600" b="1" dirty="0">
                <a:solidFill>
                  <a:srgbClr val="004890"/>
                </a:solidFill>
              </a:rPr>
              <a:t>Loftorka borgarnesi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541" y="4169245"/>
            <a:ext cx="9144000" cy="1309255"/>
          </a:xfrm>
        </p:spPr>
        <p:txBody>
          <a:bodyPr>
            <a:normAutofit fontScale="77500" lnSpcReduction="20000"/>
          </a:bodyPr>
          <a:lstStyle/>
          <a:p>
            <a:r>
              <a:rPr lang="is-IS" sz="3200" dirty="0"/>
              <a:t>Guðjón Jónasson</a:t>
            </a:r>
          </a:p>
          <a:p>
            <a:r>
              <a:rPr lang="is-IS" sz="3200" dirty="0"/>
              <a:t>Hagkvæmni forsteyptra einingahúsa</a:t>
            </a:r>
          </a:p>
          <a:p>
            <a:r>
              <a:rPr lang="is-IS" sz="3200" dirty="0"/>
              <a:t>30.3.2017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31" y="155177"/>
            <a:ext cx="2350008" cy="1584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7" y="155177"/>
            <a:ext cx="2446918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081" y="284176"/>
            <a:ext cx="8914918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1871" y="2191295"/>
            <a:ext cx="3053443" cy="1988820"/>
          </a:xfrm>
        </p:spPr>
        <p:txBody>
          <a:bodyPr/>
          <a:lstStyle/>
          <a:p>
            <a:r>
              <a:rPr lang="is-IS" dirty="0"/>
              <a:t>Hótel Laxá</a:t>
            </a:r>
          </a:p>
          <a:p>
            <a:r>
              <a:rPr lang="is-IS" dirty="0"/>
              <a:t>80 herbergja hótel</a:t>
            </a:r>
          </a:p>
          <a:p>
            <a:r>
              <a:rPr lang="is-IS" dirty="0"/>
              <a:t>Opnaði júni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" y="1564939"/>
            <a:ext cx="3812795" cy="254588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88" y="3797023"/>
            <a:ext cx="4108950" cy="27312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985" y="1339836"/>
            <a:ext cx="4132177" cy="268229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995" y="3532587"/>
            <a:ext cx="4481439" cy="299568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88482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303" y="284176"/>
            <a:ext cx="8931696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4591" y="2403566"/>
            <a:ext cx="3679324" cy="2723606"/>
          </a:xfrm>
        </p:spPr>
        <p:txBody>
          <a:bodyPr/>
          <a:lstStyle/>
          <a:p>
            <a:r>
              <a:rPr lang="is-IS" dirty="0"/>
              <a:t>Færeyjar – ýmis verkefni</a:t>
            </a:r>
          </a:p>
          <a:p>
            <a:pPr lvl="1"/>
            <a:r>
              <a:rPr lang="is-IS" dirty="0"/>
              <a:t>Holplötur</a:t>
            </a:r>
          </a:p>
          <a:p>
            <a:pPr lvl="1"/>
            <a:r>
              <a:rPr lang="is-IS" dirty="0"/>
              <a:t>Stigar</a:t>
            </a:r>
          </a:p>
          <a:p>
            <a:pPr lvl="1"/>
            <a:r>
              <a:rPr lang="is-IS" dirty="0"/>
              <a:t>Svalir</a:t>
            </a:r>
          </a:p>
          <a:p>
            <a:pPr lvl="1"/>
            <a:r>
              <a:rPr lang="is-IS" dirty="0"/>
              <a:t>Súlur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9" y="2225919"/>
            <a:ext cx="5435429" cy="409469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18443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913" y="284176"/>
            <a:ext cx="8940085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7571" y="2028008"/>
            <a:ext cx="3673929" cy="4206240"/>
          </a:xfrm>
        </p:spPr>
        <p:txBody>
          <a:bodyPr/>
          <a:lstStyle/>
          <a:p>
            <a:r>
              <a:rPr lang="is-IS" dirty="0"/>
              <a:t>Göngubrú í Drammen</a:t>
            </a:r>
          </a:p>
          <a:p>
            <a:r>
              <a:rPr lang="is-IS" dirty="0"/>
              <a:t>Norskar einingarverksmiðjur búnar að neita þessu verkefni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1" y="2000495"/>
            <a:ext cx="4983724" cy="287522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391" y="3673180"/>
            <a:ext cx="4238071" cy="294554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28035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081" y="284176"/>
            <a:ext cx="8914918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Verk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562" y="2095954"/>
            <a:ext cx="7761067" cy="429843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27571" y="2028008"/>
            <a:ext cx="3673929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/>
              <a:t>Flotbryggja Sauðárkróki</a:t>
            </a:r>
          </a:p>
          <a:p>
            <a:r>
              <a:rPr lang="is-IS" dirty="0"/>
              <a:t>Samstarf við Króli ehf.</a:t>
            </a:r>
          </a:p>
        </p:txBody>
      </p:sp>
    </p:spTree>
    <p:extLst>
      <p:ext uri="{BB962C8B-B14F-4D97-AF65-F5344CB8AC3E}">
        <p14:creationId xmlns:p14="http://schemas.microsoft.com/office/powerpoint/2010/main" val="310440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35" y="284176"/>
            <a:ext cx="8956863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Takk fyrir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53" y="4134191"/>
            <a:ext cx="4209524" cy="272380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7" y="4953238"/>
            <a:ext cx="4257143" cy="190476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4" descr="JLong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82" y="1878353"/>
            <a:ext cx="3384550" cy="225583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23" y="1565867"/>
            <a:ext cx="4974254" cy="30496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612" y="4134191"/>
            <a:ext cx="4152381" cy="261904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1" y="1792936"/>
            <a:ext cx="4152381" cy="275238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54224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7125" y="1727997"/>
            <a:ext cx="100712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is-IS" sz="2800" spc="100" dirty="0" smtClean="0">
                <a:latin typeface="Fedra Sans Std Medium" charset="0"/>
                <a:ea typeface="Fedra Sans Std Medium" charset="0"/>
                <a:cs typeface="Fedra Sans Std Medium" charset="0"/>
              </a:rPr>
              <a:t>Málþing um hagkvæmni í íbúðabyggingum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205745" y="1701362"/>
            <a:ext cx="10681455" cy="43663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127125" y="2971188"/>
            <a:ext cx="5330192" cy="388681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2900" b="1" dirty="0" smtClean="0">
                <a:latin typeface="Fedra Sans Std Bold" panose="020B0803040000020004" pitchFamily="34" charset="0"/>
                <a:hlinkClick r:id="rId3" action="ppaction://hlinkpres?slideindex=1&amp;slidetitle="/>
              </a:rPr>
              <a:t>Krafa </a:t>
            </a:r>
            <a:r>
              <a:rPr lang="is-IS" sz="2900" b="1" dirty="0">
                <a:latin typeface="Fedra Sans Std Bold" panose="020B0803040000020004" pitchFamily="34" charset="0"/>
                <a:hlinkClick r:id="rId3" action="ppaction://hlinkpres?slideindex=1&amp;slidetitle="/>
              </a:rPr>
              <a:t>um hagkvæmni við úthlutun stofnframlaga</a:t>
            </a:r>
            <a:endParaRPr lang="is-IS" sz="2900" b="1" dirty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2900" dirty="0">
                <a:latin typeface="Fedra Sans Std Light" panose="020B0303040000020004" pitchFamily="34" charset="0"/>
              </a:rPr>
              <a:t>Hrafnhildur Sif Hrafnsdóttir, markaðsstjóri Íbúðalánasjóðs</a:t>
            </a:r>
            <a:br>
              <a:rPr lang="is-IS" sz="2900" dirty="0">
                <a:latin typeface="Fedra Sans Std Light" panose="020B0303040000020004" pitchFamily="34" charset="0"/>
              </a:rPr>
            </a:br>
            <a:r>
              <a:rPr lang="is-IS" sz="2900" dirty="0"/>
              <a:t/>
            </a:r>
            <a:br>
              <a:rPr lang="is-IS" sz="2900" dirty="0"/>
            </a:br>
            <a:endParaRPr lang="is-IS" sz="2900" dirty="0" smtClean="0"/>
          </a:p>
          <a:p>
            <a:pPr marL="0" indent="0">
              <a:buNone/>
            </a:pPr>
            <a:r>
              <a:rPr lang="is-IS" sz="2900" b="1" dirty="0" smtClean="0">
                <a:latin typeface="Fedra Sans Std Bold" panose="020B0803040000020004" pitchFamily="34" charset="0"/>
                <a:hlinkClick r:id="rId4" action="ppaction://hlinkpres?slideindex=1&amp;slidetitle="/>
              </a:rPr>
              <a:t>Lóðarframboð </a:t>
            </a:r>
            <a:r>
              <a:rPr lang="is-IS" sz="2900" b="1" dirty="0">
                <a:latin typeface="Fedra Sans Std Bold" panose="020B0803040000020004" pitchFamily="34" charset="0"/>
                <a:hlinkClick r:id="rId4" action="ppaction://hlinkpres?slideindex=1&amp;slidetitle="/>
              </a:rPr>
              <a:t>og lóðarverð </a:t>
            </a:r>
            <a:endParaRPr lang="is-IS" sz="2900" b="1" dirty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2900" dirty="0">
                <a:latin typeface="Fedra Sans Std Light" panose="020B0303040000020004" pitchFamily="34" charset="0"/>
              </a:rPr>
              <a:t>Almar Guðmundsson, framkvæmdastjóri Samtaka iðnaðarins  </a:t>
            </a:r>
            <a:br>
              <a:rPr lang="is-IS" sz="2900" dirty="0">
                <a:latin typeface="Fedra Sans Std Light" panose="020B0303040000020004" pitchFamily="34" charset="0"/>
              </a:rPr>
            </a:br>
            <a:r>
              <a:rPr lang="is-IS" sz="2900" dirty="0">
                <a:latin typeface="Fedra Sans Std Light" panose="020B0303040000020004" pitchFamily="34" charset="0"/>
              </a:rPr>
              <a:t/>
            </a:r>
            <a:br>
              <a:rPr lang="is-IS" sz="2900" dirty="0">
                <a:latin typeface="Fedra Sans Std Light" panose="020B0303040000020004" pitchFamily="34" charset="0"/>
              </a:rPr>
            </a:br>
            <a:endParaRPr lang="is-IS" sz="2900" dirty="0" smtClean="0">
              <a:latin typeface="Fedra Sans Std Light" panose="020B0303040000020004" pitchFamily="34" charset="0"/>
            </a:endParaRPr>
          </a:p>
          <a:p>
            <a:pPr marL="0" indent="0">
              <a:buNone/>
            </a:pPr>
            <a:r>
              <a:rPr lang="is-IS" sz="2900" b="1" dirty="0" smtClean="0">
                <a:latin typeface="Fedra Sans Std Bold" panose="020B0803040000020004" pitchFamily="34" charset="0"/>
                <a:hlinkClick r:id="rId5" action="ppaction://hlinkpres?slideindex=1&amp;slidetitle="/>
              </a:rPr>
              <a:t>Byggingakostnaður </a:t>
            </a:r>
            <a:endParaRPr lang="is-IS" sz="2900" b="1" dirty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2900" dirty="0">
                <a:latin typeface="Fedra Sans Std Light" panose="020B0303040000020004" pitchFamily="34" charset="0"/>
              </a:rPr>
              <a:t>Guðmundur Sigfinnsson, hagfræðingur hjá Íbúðalánasjóði </a:t>
            </a:r>
            <a:br>
              <a:rPr lang="is-IS" sz="2900" dirty="0">
                <a:latin typeface="Fedra Sans Std Light" panose="020B0303040000020004" pitchFamily="34" charset="0"/>
              </a:rPr>
            </a:br>
            <a:endParaRPr lang="is-IS" sz="2900" dirty="0" smtClean="0">
              <a:latin typeface="Fedra Sans Std Light" panose="020B0303040000020004" pitchFamily="34" charset="0"/>
            </a:endParaRPr>
          </a:p>
          <a:p>
            <a:pPr marL="0" indent="0">
              <a:buNone/>
            </a:pPr>
            <a:r>
              <a:rPr lang="is-IS" sz="2900" b="1" dirty="0" smtClean="0">
                <a:latin typeface="Fedra Sans Std Bold" panose="020B0803040000020004" pitchFamily="34" charset="0"/>
                <a:hlinkClick r:id="rId6" action="ppaction://hlinkfile"/>
              </a:rPr>
              <a:t>Færanleg </a:t>
            </a:r>
            <a:r>
              <a:rPr lang="is-IS" sz="2900" b="1" dirty="0">
                <a:latin typeface="Fedra Sans Std Bold" panose="020B0803040000020004" pitchFamily="34" charset="0"/>
                <a:hlinkClick r:id="rId6" action="ppaction://hlinkfile"/>
              </a:rPr>
              <a:t>snjallhús til að leysa bráðavanda í Stokkhólmi</a:t>
            </a:r>
            <a:endParaRPr lang="is-IS" sz="2900" b="1" dirty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2900" dirty="0">
                <a:latin typeface="Fedra Sans Std Light" panose="020B0303040000020004" pitchFamily="34" charset="0"/>
              </a:rPr>
              <a:t>Claes Eliasson, Junior </a:t>
            </a:r>
            <a:r>
              <a:rPr lang="is-IS" sz="2900" dirty="0" smtClean="0">
                <a:latin typeface="Fedra Sans Std Light" panose="020B0303040000020004" pitchFamily="34" charset="0"/>
              </a:rPr>
              <a:t>Living</a:t>
            </a:r>
          </a:p>
          <a:p>
            <a:pPr marL="0" indent="0">
              <a:buNone/>
            </a:pPr>
            <a:endParaRPr lang="is-IS" sz="2900" dirty="0" smtClean="0">
              <a:latin typeface="Fedra Sans Std Light" panose="020B0303040000020004" pitchFamily="34" charset="0"/>
            </a:endParaRPr>
          </a:p>
          <a:p>
            <a:pPr marL="0" indent="0">
              <a:buNone/>
            </a:pPr>
            <a:r>
              <a:rPr lang="is-IS" sz="2900" dirty="0">
                <a:latin typeface="Fedra Sans Std Bold" panose="020B0803040000020004" pitchFamily="34" charset="0"/>
                <a:hlinkClick r:id="rId7" action="ppaction://hlinkpres?slideindex=1&amp;slidetitle="/>
              </a:rPr>
              <a:t>IKEA - Hagkvæmar íbúðir í Urriðaholti  </a:t>
            </a:r>
            <a:endParaRPr lang="is-IS" sz="2900" dirty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2900" dirty="0">
                <a:latin typeface="Fedra Sans Std Light" panose="020B0303040000020004" pitchFamily="34" charset="0"/>
              </a:rPr>
              <a:t>Þórarinn Ævarsson </a:t>
            </a:r>
          </a:p>
          <a:p>
            <a:pPr marL="0" indent="0">
              <a:buNone/>
            </a:pPr>
            <a:endParaRPr lang="is-IS" b="1" dirty="0">
              <a:latin typeface="Fedra Sans Std Light" panose="020B03030400000200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785518" y="2937492"/>
            <a:ext cx="5406482" cy="4905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is-IS" sz="1400" dirty="0" smtClean="0">
                <a:latin typeface="Fedra Sans Std Bold" panose="020B0803040000020004" pitchFamily="34" charset="0"/>
                <a:hlinkClick r:id="rId8" action="ppaction://hlinkpres?slideindex=1&amp;slidetitle="/>
              </a:rPr>
              <a:t>Loftorka </a:t>
            </a:r>
            <a:r>
              <a:rPr lang="is-IS" sz="1400" dirty="0">
                <a:latin typeface="Fedra Sans Std Bold" panose="020B0803040000020004" pitchFamily="34" charset="0"/>
                <a:hlinkClick r:id="rId8" action="ppaction://hlinkpres?slideindex=1&amp;slidetitle="/>
              </a:rPr>
              <a:t>- forsteyptar einingarlausnir </a:t>
            </a:r>
            <a:r>
              <a:rPr lang="is-IS" sz="1400" dirty="0" smtClean="0">
                <a:latin typeface="Fedra Sans Std Bold" panose="020B0803040000020004" pitchFamily="34" charset="0"/>
              </a:rPr>
              <a:t>– </a:t>
            </a:r>
            <a:r>
              <a:rPr lang="is-IS" sz="1400" dirty="0" smtClean="0">
                <a:latin typeface="Fedra Sans Std Light" panose="020B0303040000020004" pitchFamily="34" charset="0"/>
              </a:rPr>
              <a:t>Guðjón Jónasson</a:t>
            </a:r>
            <a:endParaRPr lang="is-IS" sz="1400" dirty="0">
              <a:latin typeface="Fedra Sans Std Light" panose="020B03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is-IS" sz="600" dirty="0" smtClean="0">
              <a:latin typeface="Fedra Sans Std Bold" panose="020B08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s-IS" sz="1400" dirty="0" smtClean="0">
                <a:latin typeface="Fedra Sans Std Bold" panose="020B0803040000020004" pitchFamily="34" charset="0"/>
                <a:hlinkClick r:id="rId9" action="ppaction://hlinkpres?slideindex=1&amp;slidetitle="/>
              </a:rPr>
              <a:t>ecoAtlas </a:t>
            </a:r>
            <a:r>
              <a:rPr lang="is-IS" sz="1400" dirty="0">
                <a:latin typeface="Fedra Sans Std Bold" panose="020B0803040000020004" pitchFamily="34" charset="0"/>
                <a:hlinkClick r:id="rId9" action="ppaction://hlinkpres?slideindex=1&amp;slidetitle="/>
              </a:rPr>
              <a:t>– </a:t>
            </a:r>
            <a:r>
              <a:rPr lang="is-IS" sz="1400" dirty="0" smtClean="0">
                <a:latin typeface="Fedra Sans Std Bold" panose="020B0803040000020004" pitchFamily="34" charset="0"/>
                <a:hlinkClick r:id="rId9" action="ppaction://hlinkpres?slideindex=1&amp;slidetitle="/>
              </a:rPr>
              <a:t>snjallíbúðir </a:t>
            </a:r>
            <a:r>
              <a:rPr lang="is-IS" sz="1400" dirty="0">
                <a:latin typeface="Fedra Sans Std Light" panose="020B0303040000020004" pitchFamily="34" charset="0"/>
              </a:rPr>
              <a:t>- Óskar </a:t>
            </a:r>
            <a:r>
              <a:rPr lang="is-IS" sz="1400" dirty="0" smtClean="0">
                <a:latin typeface="Fedra Sans Std Light" panose="020B0303040000020004" pitchFamily="34" charset="0"/>
              </a:rPr>
              <a:t>F. Jónsson</a:t>
            </a:r>
            <a:endParaRPr lang="is-IS" sz="1400" dirty="0">
              <a:latin typeface="Fedra Sans Std Light" panose="020B03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is-IS" sz="600" dirty="0" smtClean="0">
              <a:latin typeface="Fedra Sans Std Bold" panose="020B08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s-IS" sz="1400" dirty="0" smtClean="0">
                <a:latin typeface="Fedra Sans Std Bold" panose="020B0803040000020004" pitchFamily="34" charset="0"/>
                <a:hlinkClick r:id="rId10" action="ppaction://hlinkfile"/>
              </a:rPr>
              <a:t>Fibra-hús </a:t>
            </a:r>
            <a:r>
              <a:rPr lang="is-IS" sz="1400" dirty="0">
                <a:latin typeface="Fedra Sans Std Bold" panose="020B0803040000020004" pitchFamily="34" charset="0"/>
                <a:hlinkClick r:id="rId10" action="ppaction://hlinkfile"/>
              </a:rPr>
              <a:t>- trefjaeiningar </a:t>
            </a:r>
            <a:r>
              <a:rPr lang="is-IS" sz="1400" dirty="0">
                <a:latin typeface="Fedra Sans Std Light" panose="020B0303040000020004" pitchFamily="34" charset="0"/>
              </a:rPr>
              <a:t>– Haraldur Ingvarsson</a:t>
            </a:r>
          </a:p>
          <a:p>
            <a:pPr marL="0" indent="0">
              <a:lnSpc>
                <a:spcPct val="70000"/>
              </a:lnSpc>
              <a:buNone/>
            </a:pPr>
            <a:endParaRPr lang="is-IS" sz="600" dirty="0" smtClean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1400" dirty="0" smtClean="0">
                <a:latin typeface="Fedra Sans Std Bold" panose="020B0803040000020004" pitchFamily="34" charset="0"/>
                <a:hlinkClick r:id="rId11" action="ppaction://hlinkpres?slideindex=1&amp;slidetitle="/>
              </a:rPr>
              <a:t>Modulus </a:t>
            </a:r>
            <a:r>
              <a:rPr lang="is-IS" sz="1400" dirty="0">
                <a:latin typeface="Fedra Sans Std Bold" panose="020B0803040000020004" pitchFamily="34" charset="0"/>
                <a:hlinkClick r:id="rId11" action="ppaction://hlinkpres?slideindex=1&amp;slidetitle="/>
              </a:rPr>
              <a:t>- forsmíðaðar einingar </a:t>
            </a:r>
            <a:r>
              <a:rPr lang="is-IS" sz="1400" dirty="0">
                <a:latin typeface="Fedra Sans Std Bold" panose="020B0803040000020004" pitchFamily="34" charset="0"/>
              </a:rPr>
              <a:t>- </a:t>
            </a:r>
            <a:r>
              <a:rPr lang="is-IS" sz="1400" dirty="0">
                <a:latin typeface="Fedra Sans Std Light" panose="020B0303040000020004" pitchFamily="34" charset="0"/>
              </a:rPr>
              <a:t>Berta Gunnarsdóttir og Jakob Helgi Bjarnason</a:t>
            </a:r>
          </a:p>
          <a:p>
            <a:pPr marL="0" indent="0">
              <a:buNone/>
            </a:pPr>
            <a:endParaRPr lang="is-IS" sz="600" dirty="0" smtClean="0">
              <a:latin typeface="Fedra Sans Std Bold" panose="020B0803040000020004" pitchFamily="34" charset="0"/>
            </a:endParaRPr>
          </a:p>
          <a:p>
            <a:pPr marL="0" indent="0">
              <a:buNone/>
            </a:pPr>
            <a:r>
              <a:rPr lang="is-IS" sz="1400" dirty="0" smtClean="0">
                <a:latin typeface="Fedra Sans Std Bold" panose="020B0803040000020004" pitchFamily="34" charset="0"/>
                <a:hlinkClick r:id="rId12" action="ppaction://hlinkfile"/>
              </a:rPr>
              <a:t>Hagkvæm </a:t>
            </a:r>
            <a:r>
              <a:rPr lang="is-IS" sz="1400" dirty="0">
                <a:latin typeface="Fedra Sans Std Bold" panose="020B0803040000020004" pitchFamily="34" charset="0"/>
                <a:hlinkClick r:id="rId12" action="ppaction://hlinkfile"/>
              </a:rPr>
              <a:t>íbúðarhús úr steinullareiningum og límtré </a:t>
            </a:r>
            <a:r>
              <a:rPr lang="is-IS" sz="1400" dirty="0">
                <a:latin typeface="Fedra Sans Std Bold" panose="020B0803040000020004" pitchFamily="34" charset="0"/>
              </a:rPr>
              <a:t>- </a:t>
            </a:r>
            <a:r>
              <a:rPr lang="is-IS" sz="1400" dirty="0" smtClean="0">
                <a:latin typeface="Fedra Sans Std Light" panose="020B0303040000020004" pitchFamily="34" charset="0"/>
              </a:rPr>
              <a:t>Hjördís Sigurgísladóttir</a:t>
            </a:r>
            <a:endParaRPr lang="is-IS" sz="1400" dirty="0">
              <a:latin typeface="Fedra Sans Std Light" panose="020B03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is-IS" sz="600" dirty="0" smtClean="0">
              <a:latin typeface="Fedra Sans Std Bold" panose="020B08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s-IS" sz="1400" dirty="0" smtClean="0">
                <a:latin typeface="Fedra Sans Std Bold" panose="020B0803040000020004" pitchFamily="34" charset="0"/>
                <a:hlinkClick r:id="rId13" action="ppaction://hlinkpres?slideindex=1&amp;slidetitle="/>
              </a:rPr>
              <a:t>Snjallar </a:t>
            </a:r>
            <a:r>
              <a:rPr lang="is-IS" sz="1400" dirty="0">
                <a:latin typeface="Fedra Sans Std Bold" panose="020B0803040000020004" pitchFamily="34" charset="0"/>
                <a:hlinkClick r:id="rId13" action="ppaction://hlinkpres?slideindex=1&amp;slidetitle="/>
              </a:rPr>
              <a:t>lausnir - ÞG verktakar </a:t>
            </a:r>
            <a:r>
              <a:rPr lang="is-IS" sz="1400" dirty="0">
                <a:latin typeface="Fedra Sans Std Bold" panose="020B0803040000020004" pitchFamily="34" charset="0"/>
              </a:rPr>
              <a:t>- </a:t>
            </a:r>
            <a:r>
              <a:rPr lang="is-IS" sz="1400" dirty="0">
                <a:latin typeface="Fedra Sans Std Light" panose="020B0303040000020004" pitchFamily="34" charset="0"/>
              </a:rPr>
              <a:t>Þorvaldur Gissurarson</a:t>
            </a:r>
          </a:p>
          <a:p>
            <a:pPr marL="0" indent="0">
              <a:lnSpc>
                <a:spcPct val="70000"/>
              </a:lnSpc>
              <a:buNone/>
            </a:pPr>
            <a:endParaRPr lang="is-IS" sz="600" b="1" dirty="0" smtClean="0">
              <a:latin typeface="Fedra Sans Std Bold" panose="020B08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s-IS" sz="1400" b="1" dirty="0" smtClean="0">
                <a:latin typeface="Fedra Sans Std Bold" panose="020B0803040000020004" pitchFamily="34" charset="0"/>
              </a:rPr>
              <a:t>Lokaorð </a:t>
            </a:r>
            <a:endParaRPr lang="is-IS" sz="1400" b="1" dirty="0">
              <a:latin typeface="Fedra Sans Std Bold" panose="020B08030400000200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s-IS" sz="1400" dirty="0">
                <a:latin typeface="Fedra Sans Std Light" panose="020B0303040000020004" pitchFamily="34" charset="0"/>
              </a:rPr>
              <a:t>Hannes Frímann Sigurðsson verkefnisstjóri </a:t>
            </a:r>
            <a:r>
              <a:rPr lang="is-IS" sz="1400" dirty="0" smtClean="0">
                <a:latin typeface="Fedra Sans Std Light" panose="020B0303040000020004" pitchFamily="34" charset="0"/>
              </a:rPr>
              <a:t>Byggingarvettvangs</a:t>
            </a:r>
            <a:endParaRPr lang="is-IS" sz="1400" dirty="0">
              <a:latin typeface="Fedra Sans Std Light" panose="020B0303040000020004" pitchFamily="34" charset="0"/>
              <a:ea typeface="Fedra Serif B Std Book" panose="020305050500000200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7125" y="2494041"/>
            <a:ext cx="5849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b="1" dirty="0">
                <a:latin typeface="Fedra Sans Std Bold" panose="020B0803040000020004" pitchFamily="34" charset="0"/>
              </a:rPr>
              <a:t>Fundarstjóri</a:t>
            </a:r>
            <a:r>
              <a:rPr lang="is-IS" sz="1400" dirty="0">
                <a:latin typeface="Fedra Sans Std Light" panose="020B0303040000020004" pitchFamily="34" charset="0"/>
              </a:rPr>
              <a:t> </a:t>
            </a:r>
            <a:r>
              <a:rPr lang="is-IS" sz="1400" dirty="0" smtClean="0">
                <a:latin typeface="Fedra Sans Std Light" panose="020B0303040000020004" pitchFamily="34" charset="0"/>
              </a:rPr>
              <a:t>- </a:t>
            </a:r>
            <a:r>
              <a:rPr lang="is-IS" sz="1400" dirty="0">
                <a:latin typeface="Fedra Sans Std Light" panose="020B0303040000020004" pitchFamily="34" charset="0"/>
              </a:rPr>
              <a:t>Una Jónsdóttir, hagfræðingur hjá </a:t>
            </a:r>
            <a:r>
              <a:rPr lang="is-IS" sz="1400" dirty="0" smtClean="0">
                <a:latin typeface="Fedra Sans Std Light" panose="020B0303040000020004" pitchFamily="34" charset="0"/>
              </a:rPr>
              <a:t>Íbúðalánasjóði</a:t>
            </a:r>
            <a:endParaRPr lang="is-IS" sz="1400" dirty="0">
              <a:latin typeface="Fedra Sans Std Light" panose="020B03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402" y="255147"/>
            <a:ext cx="1975141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Sagan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Stofnað 1962</a:t>
            </a:r>
          </a:p>
          <a:p>
            <a:r>
              <a:rPr lang="is-IS" dirty="0"/>
              <a:t>Röraframleiðsla hefst 1969</a:t>
            </a:r>
          </a:p>
          <a:p>
            <a:r>
              <a:rPr lang="is-IS" dirty="0"/>
              <a:t>Framleiðsla einingahúsa hefst 1980</a:t>
            </a:r>
          </a:p>
          <a:p>
            <a:r>
              <a:rPr lang="is-IS" dirty="0"/>
              <a:t>Dótturfyrirtæki Steypustöðvarinnar</a:t>
            </a:r>
          </a:p>
          <a:p>
            <a:r>
              <a:rPr lang="is-IS" dirty="0"/>
              <a:t>Starfsmenn tæplega 100</a:t>
            </a:r>
          </a:p>
          <a:p>
            <a:r>
              <a:rPr lang="is-IS" dirty="0"/>
              <a:t>Borgarnes</a:t>
            </a:r>
          </a:p>
        </p:txBody>
      </p:sp>
    </p:spTree>
    <p:extLst>
      <p:ext uri="{BB962C8B-B14F-4D97-AF65-F5344CB8AC3E}">
        <p14:creationId xmlns:p14="http://schemas.microsoft.com/office/powerpoint/2010/main" val="295131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0085" y="269662"/>
            <a:ext cx="6305858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Athafnasvæði </a:t>
            </a:r>
            <a:br>
              <a:rPr lang="is-IS" dirty="0">
                <a:solidFill>
                  <a:srgbClr val="004890"/>
                </a:solidFill>
              </a:rPr>
            </a:br>
            <a:r>
              <a:rPr lang="is-IS" dirty="0">
                <a:solidFill>
                  <a:srgbClr val="004890"/>
                </a:solidFill>
              </a:rPr>
              <a:t>Loftorku að engjaási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149" y="1949833"/>
            <a:ext cx="4761247" cy="44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8859" y="284176"/>
            <a:ext cx="8898140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lOFTORKA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Loftorka sérhæfir sig í framleiðslu á forsteyptum hlutum úr steinsteypu í mannvirki og steinrör í holræsi.</a:t>
            </a:r>
          </a:p>
          <a:p>
            <a:r>
              <a:rPr lang="is-IS" dirty="0"/>
              <a:t>Loftorka er stærsta fyrirtæki landsins á sviði forsteyptra eininga og röra úr steinsteypu.</a:t>
            </a:r>
          </a:p>
          <a:p>
            <a:r>
              <a:rPr lang="is-IS" dirty="0"/>
              <a:t>Loftorka hefur framleitt húsnæði fyrir landsmenn í nærri 40 ár</a:t>
            </a:r>
          </a:p>
          <a:p>
            <a:r>
              <a:rPr lang="is-IS" dirty="0"/>
              <a:t>Loftorka er með innra eftirlit á framleiðslu þar sem tekið er út fyrir steypuvinnu og eftir að vara hefur verið framleidd.</a:t>
            </a:r>
          </a:p>
        </p:txBody>
      </p:sp>
    </p:spTree>
    <p:extLst>
      <p:ext uri="{BB962C8B-B14F-4D97-AF65-F5344CB8AC3E}">
        <p14:creationId xmlns:p14="http://schemas.microsoft.com/office/powerpoint/2010/main" val="287488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234" y="265703"/>
            <a:ext cx="3470586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Stoðdeildir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6826" y="2164078"/>
            <a:ext cx="3651183" cy="4619779"/>
          </a:xfrm>
        </p:spPr>
        <p:txBody>
          <a:bodyPr>
            <a:normAutofit/>
          </a:bodyPr>
          <a:lstStyle/>
          <a:p>
            <a:r>
              <a:rPr lang="is-IS" dirty="0"/>
              <a:t>Flutningar</a:t>
            </a:r>
          </a:p>
          <a:p>
            <a:r>
              <a:rPr lang="is-IS" dirty="0"/>
              <a:t>Reisingar</a:t>
            </a:r>
          </a:p>
          <a:p>
            <a:r>
              <a:rPr lang="is-IS" dirty="0"/>
              <a:t>Trésmíðaverkstæði</a:t>
            </a:r>
          </a:p>
          <a:p>
            <a:r>
              <a:rPr lang="is-IS" dirty="0"/>
              <a:t>Járnsmíðaverkstæði</a:t>
            </a:r>
          </a:p>
          <a:p>
            <a:r>
              <a:rPr lang="is-IS" dirty="0"/>
              <a:t>Bílaverkstæði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355319" y="2164079"/>
            <a:ext cx="3651183" cy="461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/>
              <a:t>Skrifstofa/bókhald</a:t>
            </a:r>
          </a:p>
          <a:p>
            <a:r>
              <a:rPr lang="is-IS" dirty="0"/>
              <a:t>Tæknideild</a:t>
            </a:r>
          </a:p>
          <a:p>
            <a:r>
              <a:rPr lang="is-IS" dirty="0"/>
              <a:t>Gæðadeild</a:t>
            </a:r>
          </a:p>
          <a:p>
            <a:r>
              <a:rPr lang="is-IS" dirty="0"/>
              <a:t>Söludeild</a:t>
            </a:r>
          </a:p>
          <a:p>
            <a:r>
              <a:rPr lang="is-IS" dirty="0"/>
              <a:t>Innkaupalager</a:t>
            </a:r>
          </a:p>
        </p:txBody>
      </p:sp>
    </p:spTree>
    <p:extLst>
      <p:ext uri="{BB962C8B-B14F-4D97-AF65-F5344CB8AC3E}">
        <p14:creationId xmlns:p14="http://schemas.microsoft.com/office/powerpoint/2010/main" val="1650702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6913" y="284176"/>
            <a:ext cx="8940085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Framleiðsla steypu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Loftorka framleiðir steypu í steypustöðvum fyrirtækisins á svæðinu.</a:t>
            </a:r>
          </a:p>
          <a:p>
            <a:pPr marL="0" indent="0">
              <a:buNone/>
            </a:pPr>
            <a:endParaRPr lang="is-IS" dirty="0"/>
          </a:p>
          <a:p>
            <a:pPr lvl="1"/>
            <a:r>
              <a:rPr lang="is-IS" dirty="0"/>
              <a:t>Blautsteypa til viðskiptavina</a:t>
            </a:r>
          </a:p>
          <a:p>
            <a:pPr lvl="1"/>
            <a:r>
              <a:rPr lang="is-IS" dirty="0"/>
              <a:t>Blautsteypa í einingar</a:t>
            </a:r>
          </a:p>
          <a:p>
            <a:pPr lvl="1"/>
            <a:r>
              <a:rPr lang="is-IS" dirty="0"/>
              <a:t>Þurrsteypa í rör og holplötur</a:t>
            </a:r>
          </a:p>
          <a:p>
            <a:pPr lvl="1"/>
            <a:r>
              <a:rPr lang="is-IS" dirty="0"/>
              <a:t>Áferðarsteypa í veðurkápur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05777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303" y="284176"/>
            <a:ext cx="8931696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FramleiÐSLUTÖLUR</a:t>
            </a:r>
            <a:endParaRPr lang="is-IS" dirty="0">
              <a:solidFill>
                <a:srgbClr val="0048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011680"/>
            <a:ext cx="6787784" cy="4206240"/>
          </a:xfrm>
        </p:spPr>
        <p:txBody>
          <a:bodyPr/>
          <a:lstStyle/>
          <a:p>
            <a:pPr marL="0" indent="0">
              <a:buNone/>
            </a:pPr>
            <a:r>
              <a:rPr lang="is-IS" dirty="0"/>
              <a:t>	       Framleiðsla 2016</a:t>
            </a:r>
          </a:p>
          <a:p>
            <a:r>
              <a:rPr lang="is-IS" dirty="0"/>
              <a:t>Steypa		13.000 m³	</a:t>
            </a:r>
          </a:p>
          <a:p>
            <a:r>
              <a:rPr lang="is-IS" dirty="0"/>
              <a:t>Veggir og sökklar	25.000 m²</a:t>
            </a:r>
          </a:p>
          <a:p>
            <a:r>
              <a:rPr lang="is-IS" dirty="0"/>
              <a:t>Loftaplötur		24.000 m²</a:t>
            </a:r>
          </a:p>
          <a:p>
            <a:pPr marL="0" lvl="7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is-IS" sz="2200" dirty="0"/>
              <a:t>	       Áætlun 2017</a:t>
            </a:r>
          </a:p>
          <a:p>
            <a:r>
              <a:rPr lang="is-IS" dirty="0"/>
              <a:t>Steypa		21.000 m³	</a:t>
            </a:r>
          </a:p>
          <a:p>
            <a:r>
              <a:rPr lang="is-IS" dirty="0"/>
              <a:t>Veggir og sökklar	38.000 m²</a:t>
            </a:r>
          </a:p>
          <a:p>
            <a:r>
              <a:rPr lang="is-IS" dirty="0"/>
              <a:t>Loftaplötur		40.000 m²</a:t>
            </a:r>
          </a:p>
          <a:p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728" y="2159539"/>
            <a:ext cx="5823625" cy="43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8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049" y="269662"/>
            <a:ext cx="5589865" cy="1508760"/>
          </a:xfrm>
        </p:spPr>
        <p:txBody>
          <a:bodyPr/>
          <a:lstStyle/>
          <a:p>
            <a:r>
              <a:rPr lang="is-IS" dirty="0">
                <a:solidFill>
                  <a:srgbClr val="004890"/>
                </a:solidFill>
              </a:rPr>
              <a:t>Framleiðsla </a:t>
            </a:r>
            <a:br>
              <a:rPr lang="is-IS" dirty="0">
                <a:solidFill>
                  <a:srgbClr val="004890"/>
                </a:solidFill>
              </a:rPr>
            </a:br>
            <a:r>
              <a:rPr lang="is-IS" dirty="0">
                <a:solidFill>
                  <a:srgbClr val="004890"/>
                </a:solidFill>
              </a:rPr>
              <a:t>forsteyptra eininga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Loftorka framleiðir forsteyptar einingar í þremur framleiðsluskálum á athafnasvæði þess í Borgarnesi</a:t>
            </a:r>
          </a:p>
          <a:p>
            <a:pPr marL="0" indent="0">
              <a:buNone/>
            </a:pPr>
            <a:endParaRPr lang="is-IS" dirty="0"/>
          </a:p>
          <a:p>
            <a:pPr lvl="1"/>
            <a:r>
              <a:rPr lang="is-IS" dirty="0"/>
              <a:t>Sökklar</a:t>
            </a:r>
          </a:p>
          <a:p>
            <a:pPr lvl="1"/>
            <a:r>
              <a:rPr lang="is-IS" dirty="0"/>
              <a:t>Einangraðir útveggir</a:t>
            </a:r>
          </a:p>
          <a:p>
            <a:pPr lvl="1"/>
            <a:r>
              <a:rPr lang="is-IS" dirty="0"/>
              <a:t>Óeinangraðir útveggir/innveggir</a:t>
            </a:r>
          </a:p>
          <a:p>
            <a:pPr lvl="1"/>
            <a:r>
              <a:rPr lang="is-IS" dirty="0" err="1"/>
              <a:t>Fíligranplötur</a:t>
            </a:r>
            <a:endParaRPr lang="is-IS" dirty="0"/>
          </a:p>
          <a:p>
            <a:pPr lvl="1"/>
            <a:r>
              <a:rPr lang="is-IS" dirty="0"/>
              <a:t>Holplötur</a:t>
            </a:r>
          </a:p>
          <a:p>
            <a:pPr lvl="1"/>
            <a:r>
              <a:rPr lang="is-IS" dirty="0"/>
              <a:t>Kúluplötur</a:t>
            </a:r>
          </a:p>
          <a:p>
            <a:pPr lvl="1"/>
            <a:r>
              <a:rPr lang="is-IS" dirty="0"/>
              <a:t>Stigar og sérframleiðsla</a:t>
            </a:r>
          </a:p>
          <a:p>
            <a:pPr lvl="1"/>
            <a:r>
              <a:rPr lang="is-IS" dirty="0"/>
              <a:t>Flotbryggjur</a:t>
            </a:r>
          </a:p>
          <a:p>
            <a:pPr lvl="1"/>
            <a:endParaRPr lang="is-IS" dirty="0"/>
          </a:p>
          <a:p>
            <a:pPr lvl="1"/>
            <a:endParaRPr lang="is-IS" dirty="0"/>
          </a:p>
          <a:p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511" y="2529191"/>
            <a:ext cx="5356697" cy="40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38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nded">
    <a:dk1>
      <a:srgbClr val="2C2C2C"/>
    </a:dk1>
    <a:lt1>
      <a:srgbClr val="FFFFFF"/>
    </a:lt1>
    <a:dk2>
      <a:srgbClr val="099BDD"/>
    </a:dk2>
    <a:lt2>
      <a:srgbClr val="F2F2F2"/>
    </a:lt2>
    <a:accent1>
      <a:srgbClr val="FFC000"/>
    </a:accent1>
    <a:accent2>
      <a:srgbClr val="A5D028"/>
    </a:accent2>
    <a:accent3>
      <a:srgbClr val="08CC78"/>
    </a:accent3>
    <a:accent4>
      <a:srgbClr val="F24099"/>
    </a:accent4>
    <a:accent5>
      <a:srgbClr val="828288"/>
    </a:accent5>
    <a:accent6>
      <a:srgbClr val="F56617"/>
    </a:accent6>
    <a:hlink>
      <a:srgbClr val="005DBA"/>
    </a:hlink>
    <a:folHlink>
      <a:srgbClr val="6C606A"/>
    </a:folHlink>
  </a:clrScheme>
</a:themeOverride>
</file>

<file path=ppt/theme/themeOverride2.xml><?xml version="1.0" encoding="utf-8"?>
<a:themeOverride xmlns:a="http://schemas.openxmlformats.org/drawingml/2006/main">
  <a:clrScheme name="Banded">
    <a:dk1>
      <a:srgbClr val="2C2C2C"/>
    </a:dk1>
    <a:lt1>
      <a:srgbClr val="FFFFFF"/>
    </a:lt1>
    <a:dk2>
      <a:srgbClr val="099BDD"/>
    </a:dk2>
    <a:lt2>
      <a:srgbClr val="F2F2F2"/>
    </a:lt2>
    <a:accent1>
      <a:srgbClr val="FFC000"/>
    </a:accent1>
    <a:accent2>
      <a:srgbClr val="A5D028"/>
    </a:accent2>
    <a:accent3>
      <a:srgbClr val="08CC78"/>
    </a:accent3>
    <a:accent4>
      <a:srgbClr val="F24099"/>
    </a:accent4>
    <a:accent5>
      <a:srgbClr val="828288"/>
    </a:accent5>
    <a:accent6>
      <a:srgbClr val="F56617"/>
    </a:accent6>
    <a:hlink>
      <a:srgbClr val="005DBA"/>
    </a:hlink>
    <a:folHlink>
      <a:srgbClr val="6C606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8205</TotalTime>
  <Words>412</Words>
  <Application>Microsoft Office PowerPoint</Application>
  <PresentationFormat>Widescreen</PresentationFormat>
  <Paragraphs>149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Corbel</vt:lpstr>
      <vt:lpstr>Fedra Sans Std Bold</vt:lpstr>
      <vt:lpstr>Fedra Sans Std Light</vt:lpstr>
      <vt:lpstr>Fedra Sans Std Medium</vt:lpstr>
      <vt:lpstr>Fedra Serif B Std Book</vt:lpstr>
      <vt:lpstr>Times New Roman</vt:lpstr>
      <vt:lpstr>Wingdings</vt:lpstr>
      <vt:lpstr>Banded</vt:lpstr>
      <vt:lpstr>PowerPoint Presentation</vt:lpstr>
      <vt:lpstr>Loftorka borgarnesi</vt:lpstr>
      <vt:lpstr>Sagan</vt:lpstr>
      <vt:lpstr>Athafnasvæði  Loftorku að engjaási</vt:lpstr>
      <vt:lpstr>lOFTORKA</vt:lpstr>
      <vt:lpstr>Stoðdeildir</vt:lpstr>
      <vt:lpstr>Framleiðsla steypu</vt:lpstr>
      <vt:lpstr>FramleiÐSLUTÖLUR</vt:lpstr>
      <vt:lpstr>Framleiðsla  forsteyptra eininga</vt:lpstr>
      <vt:lpstr>Einingahúsið</vt:lpstr>
      <vt:lpstr>Holplötur og Kúluplötur</vt:lpstr>
      <vt:lpstr>Hagkvæmni forsteyptra einingahúsa Loftorku</vt:lpstr>
      <vt:lpstr>Forsteypt einingahús á íslenskum markaði</vt:lpstr>
      <vt:lpstr>Framleiðslugeta loftorku</vt:lpstr>
      <vt:lpstr>Verk</vt:lpstr>
      <vt:lpstr>Verk</vt:lpstr>
      <vt:lpstr>Verk</vt:lpstr>
      <vt:lpstr>Verk</vt:lpstr>
      <vt:lpstr>Verk</vt:lpstr>
      <vt:lpstr>Verk</vt:lpstr>
      <vt:lpstr>Verk</vt:lpstr>
      <vt:lpstr>Verk</vt:lpstr>
      <vt:lpstr>Verk</vt:lpstr>
      <vt:lpstr>Takk fyrir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Loftorka</dc:title>
  <dc:creator>Þorsteinn Pálsson</dc:creator>
  <cp:lastModifiedBy>Hrafnhildur Sif Hrafnsdóttir</cp:lastModifiedBy>
  <cp:revision>134</cp:revision>
  <dcterms:created xsi:type="dcterms:W3CDTF">2014-10-30T14:22:52Z</dcterms:created>
  <dcterms:modified xsi:type="dcterms:W3CDTF">2017-03-30T11:10:25Z</dcterms:modified>
</cp:coreProperties>
</file>